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356" r:id="rId4"/>
    <p:sldId id="357" r:id="rId5"/>
    <p:sldId id="358" r:id="rId6"/>
    <p:sldId id="359" r:id="rId7"/>
    <p:sldId id="362" r:id="rId8"/>
    <p:sldId id="363" r:id="rId9"/>
    <p:sldId id="364" r:id="rId10"/>
    <p:sldId id="365" r:id="rId11"/>
    <p:sldId id="366" r:id="rId12"/>
    <p:sldId id="367" r:id="rId13"/>
    <p:sldId id="360" r:id="rId14"/>
    <p:sldId id="291" r:id="rId15"/>
    <p:sldId id="292" r:id="rId16"/>
    <p:sldId id="293" r:id="rId17"/>
    <p:sldId id="294" r:id="rId18"/>
    <p:sldId id="295" r:id="rId19"/>
    <p:sldId id="310" r:id="rId20"/>
    <p:sldId id="311" r:id="rId21"/>
    <p:sldId id="312" r:id="rId22"/>
    <p:sldId id="296" r:id="rId23"/>
    <p:sldId id="297" r:id="rId24"/>
    <p:sldId id="298" r:id="rId25"/>
    <p:sldId id="299" r:id="rId26"/>
    <p:sldId id="300" r:id="rId27"/>
    <p:sldId id="361" r:id="rId28"/>
    <p:sldId id="287" r:id="rId29"/>
    <p:sldId id="316" r:id="rId30"/>
    <p:sldId id="320" r:id="rId31"/>
    <p:sldId id="321" r:id="rId32"/>
    <p:sldId id="289" r:id="rId33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9" roundtripDataSignature="AMtx7mh49v62yO+DVEoAyHWD1k16ulmd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985"/>
    <a:srgbClr val="0461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04"/>
    <p:restoredTop sz="75646"/>
  </p:normalViewPr>
  <p:slideViewPr>
    <p:cSldViewPr snapToGrid="0" snapToObjects="1">
      <p:cViewPr varScale="1">
        <p:scale>
          <a:sx n="95" d="100"/>
          <a:sy n="95" d="100"/>
        </p:scale>
        <p:origin x="3056" y="184"/>
      </p:cViewPr>
      <p:guideLst/>
    </p:cSldViewPr>
  </p:slideViewPr>
  <p:notesTextViewPr>
    <p:cViewPr>
      <p:scale>
        <a:sx n="155" d="100"/>
        <a:sy n="15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1" name="Google Shape;341;p3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42" name="Google Shape;342;p3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1" name="Google Shape;341;p3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42" name="Google Shape;342;p3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97691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7226799cf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2" name="Google Shape;382;g7226799cf1_0_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83" name="Google Shape;383;g7226799cf1_0_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" name="Google Shape;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562410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16" name="Google Shape;416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23" name="Google Shape;423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30" name="Google Shape;430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37" name="Google Shape;437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44" name="Google Shape;44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6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2" name="Google Shape;632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" name="Google Shape;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6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9" name="Google Shape;639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6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52" name="Google Shape;652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51" name="Google Shape;45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6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58" name="Google Shape;458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65" name="Google Shape;465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6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97" name="Google Shape;497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1144e3779b3_0_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9" name="Google Shape;529;g1144e3779b3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1" name="Google Shape;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813583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69" name="Google Shape;369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9" name="Google Shape;369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3377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67" name="Google Shape;16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56725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717150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9" name="Google Shape;369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427718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82" name="Google Shape;382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67" name="Google Shape;16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66552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67" name="Google Shape;16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1" name="Google Shape;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650780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6" name="Google Shape;226;p3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27" name="Google Shape;227;p3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4" name="Google Shape;264;p3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65" name="Google Shape;265;p3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2" name="Google Shape;302;p3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03" name="Google Shape;303;p3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36752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Winter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7C127D3C-A316-E62A-6DF3-ECE490383A7C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4945E71E-EB31-BC82-7FC0-D9FF24DE0817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6;p22">
            <a:extLst>
              <a:ext uri="{FF2B5EF4-FFF2-40B4-BE49-F238E27FC236}">
                <a16:creationId xmlns:a16="http://schemas.microsoft.com/office/drawing/2014/main" id="{12089D6B-950C-0934-3B37-EA1FB2D57AC6}"/>
              </a:ext>
            </a:extLst>
          </p:cNvPr>
          <p:cNvSpPr txBox="1"/>
          <p:nvPr userDrawn="1"/>
        </p:nvSpPr>
        <p:spPr>
          <a:xfrm>
            <a:off x="0" y="30501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17: Finals Preparation &amp; Operating Systems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5;p22">
            <a:extLst>
              <a:ext uri="{FF2B5EF4-FFF2-40B4-BE49-F238E27FC236}">
                <a16:creationId xmlns:a16="http://schemas.microsoft.com/office/drawing/2014/main" id="{67733CF5-A582-B7FC-6279-0ADF532F8B4D}"/>
              </a:ext>
            </a:extLst>
          </p:cNvPr>
          <p:cNvSpPr txBox="1"/>
          <p:nvPr userDrawn="1"/>
        </p:nvSpPr>
        <p:spPr>
          <a:xfrm>
            <a:off x="7362275" y="30497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" name="Google Shape;13;p22">
            <a:extLst>
              <a:ext uri="{FF2B5EF4-FFF2-40B4-BE49-F238E27FC236}">
                <a16:creationId xmlns:a16="http://schemas.microsoft.com/office/drawing/2014/main" id="{F2658A0A-71B6-3DBD-3AF0-DB51A64329F0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" name="Google Shape;14;p22">
            <a:extLst>
              <a:ext uri="{FF2B5EF4-FFF2-40B4-BE49-F238E27FC236}">
                <a16:creationId xmlns:a16="http://schemas.microsoft.com/office/drawing/2014/main" id="{C211AD4F-845D-EF4D-93B7-4E06D4125B0D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6;p22">
            <a:extLst>
              <a:ext uri="{FF2B5EF4-FFF2-40B4-BE49-F238E27FC236}">
                <a16:creationId xmlns:a16="http://schemas.microsoft.com/office/drawing/2014/main" id="{9976F014-A3A5-64EB-B1D3-B7D421FC11B9}"/>
              </a:ext>
            </a:extLst>
          </p:cNvPr>
          <p:cNvSpPr txBox="1"/>
          <p:nvPr userDrawn="1"/>
        </p:nvSpPr>
        <p:spPr>
          <a:xfrm>
            <a:off x="0" y="30501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17: Finals Preparation &amp; Operating Systems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15;p22">
            <a:extLst>
              <a:ext uri="{FF2B5EF4-FFF2-40B4-BE49-F238E27FC236}">
                <a16:creationId xmlns:a16="http://schemas.microsoft.com/office/drawing/2014/main" id="{9ACF4911-34F6-2E37-D39E-077F1813FD46}"/>
              </a:ext>
            </a:extLst>
          </p:cNvPr>
          <p:cNvSpPr txBox="1"/>
          <p:nvPr userDrawn="1"/>
        </p:nvSpPr>
        <p:spPr>
          <a:xfrm>
            <a:off x="7362275" y="30497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Finals Preparation </a:t>
            </a:r>
            <a:r>
              <a:rPr lang="en-US" dirty="0"/>
              <a:t>&amp; Operating Systems</a:t>
            </a:r>
            <a:endParaRPr sz="2400" i="1" dirty="0"/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685800" y="5237936"/>
            <a:ext cx="7772400" cy="1245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Gearing up for Finals Week, The Software Stack, Overview of Operating Systems, Final Project Overview </a:t>
            </a:r>
            <a:endParaRPr sz="16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37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37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37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47" name="Google Shape;347;p3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sp>
        <p:nvSpPr>
          <p:cNvPr id="348" name="Google Shape;348;p37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37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37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37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37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37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37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37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37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37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37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37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360" name="Google Shape;360;p37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361" name="Google Shape;361;p37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37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37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37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37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37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37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Google Shape;368;p37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37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37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37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37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37"/>
          <p:cNvSpPr/>
          <p:nvPr/>
        </p:nvSpPr>
        <p:spPr>
          <a:xfrm>
            <a:off x="3958275" y="3210775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4" name="Google Shape;374;p37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375" name="Google Shape;375;p37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37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37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78" name="Google Shape;378;p37"/>
          <p:cNvSpPr txBox="1"/>
          <p:nvPr/>
        </p:nvSpPr>
        <p:spPr>
          <a:xfrm>
            <a:off x="6615150" y="1280575"/>
            <a:ext cx="1781700" cy="8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FFD966"/>
                </a:solidFill>
                <a:latin typeface="Calibri"/>
                <a:ea typeface="Calibri"/>
                <a:cs typeface="Calibri"/>
                <a:sym typeface="Calibri"/>
              </a:rPr>
              <a:t>Focus for the rest of the course</a:t>
            </a:r>
            <a:endParaRPr sz="1500" b="1" i="0" u="none" strike="noStrike" cap="none">
              <a:solidFill>
                <a:srgbClr val="FFD9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37"/>
          <p:cNvSpPr/>
          <p:nvPr/>
        </p:nvSpPr>
        <p:spPr>
          <a:xfrm rot="10800000">
            <a:off x="3306918" y="457197"/>
            <a:ext cx="3320100" cy="2642400"/>
          </a:xfrm>
          <a:prstGeom prst="corner">
            <a:avLst>
              <a:gd name="adj1" fmla="val 76212"/>
              <a:gd name="adj2" fmla="val 59185"/>
            </a:avLst>
          </a:prstGeom>
          <a:noFill/>
          <a:ln w="38100" cap="flat" cmpd="sng">
            <a:solidFill>
              <a:srgbClr val="FFD9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37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37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37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47" name="Google Shape;347;p3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sp>
        <p:nvSpPr>
          <p:cNvPr id="348" name="Google Shape;348;p37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37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37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37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37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37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37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37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37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37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37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37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360" name="Google Shape;360;p37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361" name="Google Shape;361;p37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37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37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37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37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37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37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Google Shape;368;p37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37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37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37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37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37"/>
          <p:cNvSpPr/>
          <p:nvPr/>
        </p:nvSpPr>
        <p:spPr>
          <a:xfrm>
            <a:off x="3958275" y="3210775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4" name="Google Shape;374;p37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375" name="Google Shape;375;p37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37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37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78" name="Google Shape;378;p37"/>
          <p:cNvSpPr txBox="1"/>
          <p:nvPr/>
        </p:nvSpPr>
        <p:spPr>
          <a:xfrm>
            <a:off x="6615150" y="1280575"/>
            <a:ext cx="1781700" cy="8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FFD966"/>
                </a:solidFill>
                <a:latin typeface="Calibri"/>
                <a:ea typeface="Calibri"/>
                <a:cs typeface="Calibri"/>
                <a:sym typeface="Calibri"/>
              </a:rPr>
              <a:t>Focus for the rest of the course</a:t>
            </a:r>
            <a:endParaRPr sz="1500" b="1" i="0" u="none" strike="noStrike" cap="none" dirty="0">
              <a:solidFill>
                <a:srgbClr val="FFD9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37"/>
          <p:cNvSpPr/>
          <p:nvPr/>
        </p:nvSpPr>
        <p:spPr>
          <a:xfrm rot="10800000">
            <a:off x="3306918" y="457197"/>
            <a:ext cx="3320100" cy="2642400"/>
          </a:xfrm>
          <a:prstGeom prst="corner">
            <a:avLst>
              <a:gd name="adj1" fmla="val 76212"/>
              <a:gd name="adj2" fmla="val 59185"/>
            </a:avLst>
          </a:prstGeom>
          <a:noFill/>
          <a:ln w="38100" cap="flat" cmpd="sng">
            <a:solidFill>
              <a:srgbClr val="FFD9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DDA218-BC97-7FC8-3CAD-32619E5CF093}"/>
              </a:ext>
            </a:extLst>
          </p:cNvPr>
          <p:cNvSpPr/>
          <p:nvPr/>
        </p:nvSpPr>
        <p:spPr>
          <a:xfrm>
            <a:off x="4974065" y="2372906"/>
            <a:ext cx="1718735" cy="8378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Google Shape;378;p37">
            <a:extLst>
              <a:ext uri="{FF2B5EF4-FFF2-40B4-BE49-F238E27FC236}">
                <a16:creationId xmlns:a16="http://schemas.microsoft.com/office/drawing/2014/main" id="{2D18D820-0600-B597-538A-2108BD2D4109}"/>
              </a:ext>
            </a:extLst>
          </p:cNvPr>
          <p:cNvSpPr txBox="1"/>
          <p:nvPr/>
        </p:nvSpPr>
        <p:spPr>
          <a:xfrm>
            <a:off x="6715385" y="2549911"/>
            <a:ext cx="1781700" cy="8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Focus for today</a:t>
            </a:r>
            <a:endParaRPr sz="15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2445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7226799cf1_0_2"/>
          <p:cNvSpPr/>
          <p:nvPr/>
        </p:nvSpPr>
        <p:spPr>
          <a:xfrm>
            <a:off x="89100" y="339975"/>
            <a:ext cx="8965800" cy="57021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6" name="Google Shape;386;g7226799cf1_0_2"/>
          <p:cNvSpPr txBox="1">
            <a:spLocks noGrp="1"/>
          </p:cNvSpPr>
          <p:nvPr>
            <p:ph type="title"/>
          </p:nvPr>
        </p:nvSpPr>
        <p:spPr>
          <a:xfrm>
            <a:off x="357020" y="613750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Software</a:t>
            </a:r>
            <a:endParaRPr>
              <a:solidFill>
                <a:srgbClr val="FFFFF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Overview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87" name="Google Shape;387;g7226799cf1_0_2"/>
          <p:cNvSpPr/>
          <p:nvPr/>
        </p:nvSpPr>
        <p:spPr>
          <a:xfrm>
            <a:off x="2746450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x86, x86-64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RISC-V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g7226799cf1_0_2"/>
          <p:cNvSpPr/>
          <p:nvPr/>
        </p:nvSpPr>
        <p:spPr>
          <a:xfrm>
            <a:off x="2961750" y="40186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g7226799cf1_0_2"/>
          <p:cNvSpPr/>
          <p:nvPr/>
        </p:nvSpPr>
        <p:spPr>
          <a:xfrm>
            <a:off x="5087063" y="58531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g7226799cf1_0_2"/>
          <p:cNvSpPr/>
          <p:nvPr/>
        </p:nvSpPr>
        <p:spPr>
          <a:xfrm>
            <a:off x="6142325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Windows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macOS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Unix/Linux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Android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 OS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g7226799cf1_0_2"/>
          <p:cNvSpPr/>
          <p:nvPr/>
        </p:nvSpPr>
        <p:spPr>
          <a:xfrm>
            <a:off x="6388700" y="39943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g7226799cf1_0_2"/>
          <p:cNvSpPr txBox="1">
            <a:spLocks noGrp="1"/>
          </p:cNvSpPr>
          <p:nvPr>
            <p:ph type="title"/>
          </p:nvPr>
        </p:nvSpPr>
        <p:spPr>
          <a:xfrm>
            <a:off x="229220" y="52800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393" name="Google Shape;393;g7226799cf1_0_2"/>
          <p:cNvSpPr/>
          <p:nvPr/>
        </p:nvSpPr>
        <p:spPr>
          <a:xfrm>
            <a:off x="4813100" y="5221550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4" name="Google Shape;394;g7226799cf1_0_2"/>
          <p:cNvGrpSpPr/>
          <p:nvPr/>
        </p:nvGrpSpPr>
        <p:grpSpPr>
          <a:xfrm>
            <a:off x="5376419" y="4867085"/>
            <a:ext cx="939284" cy="1029609"/>
            <a:chOff x="4704173" y="3604372"/>
            <a:chExt cx="492804" cy="540166"/>
          </a:xfrm>
        </p:grpSpPr>
        <p:sp>
          <p:nvSpPr>
            <p:cNvPr id="395" name="Google Shape;395;g7226799cf1_0_2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g7226799cf1_0_2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7" name="Google Shape;397;g7226799cf1_0_2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98" name="Google Shape;398;g7226799cf1_0_2"/>
          <p:cNvSpPr/>
          <p:nvPr/>
        </p:nvSpPr>
        <p:spPr>
          <a:xfrm>
            <a:off x="2746450" y="2097075"/>
            <a:ext cx="3001800" cy="9969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Byte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 VM Code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g7226799cf1_0_2"/>
          <p:cNvSpPr/>
          <p:nvPr/>
        </p:nvSpPr>
        <p:spPr>
          <a:xfrm>
            <a:off x="2746450" y="479950"/>
            <a:ext cx="2802300" cy="10296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Python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C/C++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g7226799cf1_0_2"/>
          <p:cNvSpPr/>
          <p:nvPr/>
        </p:nvSpPr>
        <p:spPr>
          <a:xfrm>
            <a:off x="2953675" y="7027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g7226799cf1_0_2"/>
          <p:cNvSpPr/>
          <p:nvPr/>
        </p:nvSpPr>
        <p:spPr>
          <a:xfrm>
            <a:off x="2953675" y="23034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g7226799cf1_0_2"/>
          <p:cNvSpPr/>
          <p:nvPr/>
        </p:nvSpPr>
        <p:spPr>
          <a:xfrm>
            <a:off x="3069575" y="3241975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g7226799cf1_0_2"/>
          <p:cNvSpPr/>
          <p:nvPr/>
        </p:nvSpPr>
        <p:spPr>
          <a:xfrm>
            <a:off x="3069575" y="1642963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g7226799cf1_0_2"/>
          <p:cNvSpPr/>
          <p:nvPr/>
        </p:nvSpPr>
        <p:spPr>
          <a:xfrm>
            <a:off x="3949600" y="1576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5" name="Google Shape;405;g7226799cf1_0_2"/>
          <p:cNvSpPr/>
          <p:nvPr/>
        </p:nvSpPr>
        <p:spPr>
          <a:xfrm>
            <a:off x="4120475" y="3241975"/>
            <a:ext cx="15117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(VM Translator)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g7226799cf1_0_2"/>
          <p:cNvSpPr/>
          <p:nvPr/>
        </p:nvSpPr>
        <p:spPr>
          <a:xfrm>
            <a:off x="3949600" y="3175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"/>
              <a:buChar char="❖"/>
            </a:pPr>
            <a:r>
              <a:rPr lang="en-US" dirty="0">
                <a:solidFill>
                  <a:schemeClr val="tx1"/>
                </a:solidFill>
              </a:rPr>
              <a:t>Gearing up for Finals Week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Study Plan Outline and Tips for Success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The Software Stack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Roadmap of Hardware and Software Components</a:t>
            </a: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985"/>
                </a:solidFill>
              </a:rPr>
              <a:t>Overview of Operating Systems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985"/>
                </a:solidFill>
              </a:rPr>
              <a:t>Abstraction, Protection, Processes, Virtual Memory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Final Project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E-Portfolio Details and Topics Brainstorming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Google Shape;45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51567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5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Operating System</a:t>
            </a:r>
            <a:endParaRPr/>
          </a:p>
        </p:txBody>
      </p:sp>
      <p:sp>
        <p:nvSpPr>
          <p:cNvPr id="419" name="Google Shape;419;p5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7507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The operating system (OS) is just another piece of software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 massive, complex piece of software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 the end, uses the same machine language your code does</a:t>
            </a:r>
            <a:endParaRPr dirty="0"/>
          </a:p>
          <a:p>
            <a:pPr marL="347472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OS is more trusted than the rest of the software that runs on your computer</a:t>
            </a:r>
            <a:endParaRPr dirty="0"/>
          </a:p>
          <a:p>
            <a:pPr marL="347472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User programs and applications invoke (ask) the OS to perform operations they are not trusted or allowed to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Means the OS needs to be secure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20" name="Google Shape;420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Why an Operating System?</a:t>
            </a:r>
            <a:endParaRPr/>
          </a:p>
        </p:txBody>
      </p:sp>
      <p:sp>
        <p:nvSpPr>
          <p:cNvPr id="426" name="Google Shape;426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Directly interacts with the hardware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Benefit: </a:t>
            </a:r>
            <a:r>
              <a:rPr lang="en-US" b="1" dirty="0"/>
              <a:t>Abstraction</a:t>
            </a:r>
            <a:endParaRPr b="1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Provides high-level functionality for messy hardware devices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must be ported to new hardware, but user-level programs can then be portable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Benefit: </a:t>
            </a:r>
            <a:r>
              <a:rPr lang="en-US" b="1" dirty="0"/>
              <a:t>Protection</a:t>
            </a:r>
            <a:endParaRPr b="1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is trusted to touch hardware; user-level programs are not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Prevents user-level programs from causing errors in the hardware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Maintains security between programs and user accounts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27" name="Google Shape;427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6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Operating Systems: Abstraction</a:t>
            </a:r>
            <a:endParaRPr dirty="0"/>
          </a:p>
        </p:txBody>
      </p:sp>
      <p:sp>
        <p:nvSpPr>
          <p:cNvPr id="433" name="Google Shape;433;p6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Many abstractions provided by real-world operating systems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File System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File contents = just bits in the “giant array” that is the hard drive (“permanent” storage, as opposed to temporary storage in RAM that disappears when computer is turned off)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keeps a record of which ones fall into which “files”</a:t>
            </a:r>
            <a:endParaRPr dirty="0"/>
          </a:p>
        </p:txBody>
      </p:sp>
      <p:sp>
        <p:nvSpPr>
          <p:cNvPr id="434" name="Google Shape;434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Operating Systems: Abstraction</a:t>
            </a:r>
            <a:endParaRPr dirty="0"/>
          </a:p>
        </p:txBody>
      </p:sp>
      <p:sp>
        <p:nvSpPr>
          <p:cNvPr id="440" name="Google Shape;440;p6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Many abstractions provided by real-world operating systems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Network Stack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Communicating with network devices ≈ communicating with screen/keyboard memory map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handles messy, time-sensitive protocols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Processes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Only one process can run at once on a CPU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Operating systems can manage resource sharing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switches very quickly, illusion of running both “at once”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41" name="Google Shape;441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Operating Systems: Protection</a:t>
            </a:r>
            <a:endParaRPr dirty="0"/>
          </a:p>
        </p:txBody>
      </p:sp>
      <p:sp>
        <p:nvSpPr>
          <p:cNvPr id="447" name="Google Shape;447;p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The CPU has different “privilege” levels when it is executing (controlled by a register on the CPU)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OS code and memory can only be executed by an OS privilege level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Your applications run at a lower level and cannot access OS code and memory</a:t>
            </a:r>
            <a:endParaRPr dirty="0"/>
          </a:p>
          <a:p>
            <a:pPr marL="804672" lvl="1" indent="-19380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This prevents applications from crashing entire system</a:t>
            </a:r>
            <a:endParaRPr dirty="0"/>
          </a:p>
          <a:p>
            <a:pPr marL="649224" lvl="1" indent="-283463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For example, if your web browser crashes, usually it doesn’t crash your entire computer</a:t>
            </a:r>
            <a:endParaRPr dirty="0"/>
          </a:p>
          <a:p>
            <a:pPr marL="649224" lvl="1" indent="-283463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Also helpful for security purposes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448" name="Google Shape;448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6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Operating Systems: Protection</a:t>
            </a:r>
            <a:endParaRPr/>
          </a:p>
        </p:txBody>
      </p:sp>
      <p:sp>
        <p:nvSpPr>
          <p:cNvPr id="635" name="Google Shape;635;p6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Example: Suppose we want only the OS to be allowed to run instruction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SET_ON_FIRE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But if the OS is just a machine code program like any other… what’s the security hole?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36" name="Google Shape;636;p6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"/>
              <a:buChar char="❖"/>
            </a:pPr>
            <a:r>
              <a:rPr lang="en-US" b="1" dirty="0">
                <a:solidFill>
                  <a:srgbClr val="4B2985"/>
                </a:solidFill>
              </a:rPr>
              <a:t>Gearing up for Finals Week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985"/>
                </a:solidFill>
              </a:rPr>
              <a:t>Study Plan Outline and Tips for Success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The Software Stack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Roadmap of Hardware and Software Components</a:t>
            </a: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Overview of Operating Systems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Abstraction, Protection, Processes, Virtual Memory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Final Project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E-Portfolio Details and Topics Brainstorming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Google Shape;45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6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Operating Systems: Protection</a:t>
            </a:r>
            <a:endParaRPr/>
          </a:p>
        </p:txBody>
      </p:sp>
      <p:sp>
        <p:nvSpPr>
          <p:cNvPr id="642" name="Google Shape;642;p6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Example: Suppose we want only the OS to be allowed to run instruction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SET_ON_FIRE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But if the OS is just a machine code program like any other… what’s the security hole?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43" name="Google Shape;643;p6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  <p:sp>
        <p:nvSpPr>
          <p:cNvPr id="644" name="Google Shape;644;p64"/>
          <p:cNvSpPr/>
          <p:nvPr/>
        </p:nvSpPr>
        <p:spPr>
          <a:xfrm>
            <a:off x="2019825" y="3496750"/>
            <a:ext cx="2030100" cy="2995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(USERPROG1)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SET_ON_FIRE</a:t>
            </a:r>
            <a:endParaRPr sz="1500" b="1" i="0" u="none" strike="noStrike" cap="none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D=0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@OSRETURN1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0;</a:t>
            </a:r>
            <a:r>
              <a:rPr lang="en-US" sz="1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JMP</a:t>
            </a:r>
            <a:endParaRPr sz="15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5" name="Google Shape;645;p64"/>
          <p:cNvSpPr/>
          <p:nvPr/>
        </p:nvSpPr>
        <p:spPr>
          <a:xfrm>
            <a:off x="4824125" y="3496750"/>
            <a:ext cx="3034500" cy="2995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@R0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D=M   // Ask user what 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@i    // program to run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A=M+1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M=-D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@USERPROG1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</a:t>
            </a:r>
            <a:r>
              <a:rPr lang="en-US" sz="1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JEQ</a:t>
            </a:r>
            <a:endParaRPr sz="15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(OSRETURN1)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@R3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6" name="Google Shape;646;p64"/>
          <p:cNvSpPr txBox="1"/>
          <p:nvPr/>
        </p:nvSpPr>
        <p:spPr>
          <a:xfrm>
            <a:off x="4824125" y="3131650"/>
            <a:ext cx="227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 Code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7" name="Google Shape;647;p64"/>
          <p:cNvSpPr txBox="1"/>
          <p:nvPr/>
        </p:nvSpPr>
        <p:spPr>
          <a:xfrm>
            <a:off x="2019825" y="3131650"/>
            <a:ext cx="2030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 Code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48" name="Google Shape;648;p64"/>
          <p:cNvCxnSpPr/>
          <p:nvPr/>
        </p:nvCxnSpPr>
        <p:spPr>
          <a:xfrm rot="10800000">
            <a:off x="3322025" y="3982650"/>
            <a:ext cx="1729200" cy="109770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649" name="Google Shape;649;p64"/>
          <p:cNvCxnSpPr/>
          <p:nvPr/>
        </p:nvCxnSpPr>
        <p:spPr>
          <a:xfrm rot="10800000" flipH="1">
            <a:off x="2885025" y="5566125"/>
            <a:ext cx="2001000" cy="46620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6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Operating Systems: Protection</a:t>
            </a:r>
            <a:endParaRPr/>
          </a:p>
        </p:txBody>
      </p:sp>
      <p:sp>
        <p:nvSpPr>
          <p:cNvPr id="655" name="Google Shape;655;p6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fix: hardware bit for “privileged mode”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Processor checks before running SET_ON_FIRE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disables before jumping to user code, re-enables on return</a:t>
            </a:r>
            <a:endParaRPr dirty="0"/>
          </a:p>
          <a:p>
            <a:pPr marL="105156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dirty="0"/>
              <a:t>(Processor also must check that user code can’t enable privilege)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56" name="Google Shape;656;p6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sp>
        <p:nvSpPr>
          <p:cNvPr id="657" name="Google Shape;657;p65"/>
          <p:cNvSpPr/>
          <p:nvPr/>
        </p:nvSpPr>
        <p:spPr>
          <a:xfrm>
            <a:off x="2019825" y="3496750"/>
            <a:ext cx="2030100" cy="32157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(USERPROG1)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sngStrike" cap="none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SET_ON_FIRE</a:t>
            </a:r>
            <a:endParaRPr sz="1500" b="1" i="0" u="none" strike="sngStrike" cap="none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D=0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@OSRETURN1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0;</a:t>
            </a:r>
            <a:r>
              <a:rPr lang="en-US" sz="1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JMP</a:t>
            </a:r>
            <a:endParaRPr sz="15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8" name="Google Shape;658;p65"/>
          <p:cNvSpPr/>
          <p:nvPr/>
        </p:nvSpPr>
        <p:spPr>
          <a:xfrm>
            <a:off x="4824124" y="3496750"/>
            <a:ext cx="3151140" cy="32157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@R0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SET_ON_FIRE</a:t>
            </a:r>
            <a:endParaRPr sz="1500" b="1" i="0" u="none" strike="noStrike" cap="none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D=M   // Ask user what 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@i    // program to run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A=M+1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 DISABLE_PRIVILEGE</a:t>
            </a:r>
            <a:endParaRPr sz="1500" b="1" i="0" u="none" strike="noStrike" cap="none">
              <a:solidFill>
                <a:srgbClr val="CC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@USERPROG1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</a:t>
            </a:r>
            <a:r>
              <a:rPr lang="en-US" sz="1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JEQ</a:t>
            </a:r>
            <a:endParaRPr sz="15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(OSRETURN1)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ENABLE_PRIVILEGE</a:t>
            </a:r>
            <a:endParaRPr sz="1500" b="1" i="0" u="none" strike="noStrike" cap="none">
              <a:solidFill>
                <a:srgbClr val="6AA84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@R3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5"/>
          <p:cNvSpPr txBox="1"/>
          <p:nvPr/>
        </p:nvSpPr>
        <p:spPr>
          <a:xfrm>
            <a:off x="4824125" y="3131650"/>
            <a:ext cx="227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 Code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0" name="Google Shape;660;p65"/>
          <p:cNvSpPr txBox="1"/>
          <p:nvPr/>
        </p:nvSpPr>
        <p:spPr>
          <a:xfrm>
            <a:off x="2019825" y="3131650"/>
            <a:ext cx="2030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 Code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61" name="Google Shape;661;p65"/>
          <p:cNvCxnSpPr/>
          <p:nvPr/>
        </p:nvCxnSpPr>
        <p:spPr>
          <a:xfrm rot="10800000" flipH="1">
            <a:off x="2904450" y="5770125"/>
            <a:ext cx="1962300" cy="38850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662" name="Google Shape;662;p65"/>
          <p:cNvSpPr/>
          <p:nvPr/>
        </p:nvSpPr>
        <p:spPr>
          <a:xfrm>
            <a:off x="4827800" y="3633000"/>
            <a:ext cx="87300" cy="13308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3" name="Google Shape;663;p65"/>
          <p:cNvSpPr/>
          <p:nvPr/>
        </p:nvSpPr>
        <p:spPr>
          <a:xfrm>
            <a:off x="4827800" y="6158625"/>
            <a:ext cx="87300" cy="3885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Google Shape;664;p65"/>
          <p:cNvSpPr/>
          <p:nvPr/>
        </p:nvSpPr>
        <p:spPr>
          <a:xfrm>
            <a:off x="4827800" y="5702050"/>
            <a:ext cx="87300" cy="456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5" name="Google Shape;665;p65"/>
          <p:cNvSpPr/>
          <p:nvPr/>
        </p:nvSpPr>
        <p:spPr>
          <a:xfrm>
            <a:off x="2019825" y="3989375"/>
            <a:ext cx="87300" cy="22371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6" name="Google Shape;666;p65"/>
          <p:cNvSpPr/>
          <p:nvPr/>
        </p:nvSpPr>
        <p:spPr>
          <a:xfrm>
            <a:off x="342325" y="4590650"/>
            <a:ext cx="903300" cy="874200"/>
          </a:xfrm>
          <a:prstGeom prst="rect">
            <a:avLst/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21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5"/>
          <p:cNvSpPr txBox="1"/>
          <p:nvPr/>
        </p:nvSpPr>
        <p:spPr>
          <a:xfrm>
            <a:off x="77025" y="4192038"/>
            <a:ext cx="2030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HW Privilege Bit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p65"/>
          <p:cNvSpPr/>
          <p:nvPr/>
        </p:nvSpPr>
        <p:spPr>
          <a:xfrm>
            <a:off x="4824125" y="4963800"/>
            <a:ext cx="87300" cy="456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9" name="Google Shape;669;p65"/>
          <p:cNvCxnSpPr/>
          <p:nvPr/>
        </p:nvCxnSpPr>
        <p:spPr>
          <a:xfrm rot="10800000">
            <a:off x="3312550" y="4128350"/>
            <a:ext cx="1748400" cy="117540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Operating System: Processes</a:t>
            </a:r>
            <a:endParaRPr/>
          </a:p>
        </p:txBody>
      </p:sp>
      <p:sp>
        <p:nvSpPr>
          <p:cNvPr id="454" name="Google Shape;454;p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A “process” is an application running on your computer</a:t>
            </a:r>
          </a:p>
          <a:p>
            <a:pPr marL="640080" lvl="1" indent="-283464"/>
            <a:r>
              <a:rPr lang="en-US" dirty="0"/>
              <a:t>E.g., your web browser, terminal, Microsoft Word, etc.</a:t>
            </a:r>
            <a:endParaRPr dirty="0"/>
          </a:p>
          <a:p>
            <a:pPr marL="804672" lvl="1" indent="-19380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600" dirty="0"/>
          </a:p>
          <a:p>
            <a:pPr marL="347472" lvl="0" indent="-347472"/>
            <a:r>
              <a:rPr lang="en-US" dirty="0"/>
              <a:t>Each app instance contained in one or more processes</a:t>
            </a:r>
          </a:p>
          <a:p>
            <a:pPr marL="640080" lvl="1" indent="-283464"/>
            <a:r>
              <a:rPr lang="en-US" dirty="0"/>
              <a:t>The OS manages these processes</a:t>
            </a:r>
          </a:p>
          <a:p>
            <a:pPr marL="804672" lvl="1" indent="-19380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Multiple processes are “running” at the same time, but it’s just the OS quickly switching between them</a:t>
            </a:r>
            <a:endParaRPr lang="en-US" sz="1600" dirty="0"/>
          </a:p>
          <a:p>
            <a:pPr marL="804672" lvl="1" indent="-347472">
              <a:spcBef>
                <a:spcPts val="440"/>
              </a:spcBef>
              <a:buSzPts val="2080"/>
              <a:buChar char="❖"/>
            </a:pPr>
            <a:endParaRPr lang="en-US" sz="1600" dirty="0"/>
          </a:p>
          <a:p>
            <a:pPr marL="347472" lvl="0" indent="-347472"/>
            <a:r>
              <a:rPr lang="en-US" dirty="0"/>
              <a:t>A process only has access to its memory, and cannot access the memory of other processes</a:t>
            </a:r>
          </a:p>
          <a:p>
            <a:pPr marL="640080" lvl="1" indent="-283464"/>
            <a:r>
              <a:rPr lang="en-US" dirty="0"/>
              <a:t>This is helpful because if one process crashes or is malicious, it makes it more difficult to crash or corrupt other processes too</a:t>
            </a:r>
          </a:p>
        </p:txBody>
      </p:sp>
      <p:sp>
        <p:nvSpPr>
          <p:cNvPr id="455" name="Google Shape;455;p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Why </a:t>
            </a:r>
            <a:r>
              <a:rPr lang="en-US" i="1"/>
              <a:t>Not</a:t>
            </a:r>
            <a:r>
              <a:rPr lang="en-US"/>
              <a:t> an Operating System?</a:t>
            </a:r>
            <a:endParaRPr/>
          </a:p>
        </p:txBody>
      </p:sp>
      <p:sp>
        <p:nvSpPr>
          <p:cNvPr id="461" name="Google Shape;461;p6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Hack computer we’ve built is… small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Uses the same principles as your laptop CPU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But in terms of scale, closer to a microprocessor or small embedded chip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For embedded systems, often an OS is overkill—instead, designed to be programmed with/run a single program at a time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Pro: developer gets complete control over the device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Con: re-implement OS features, no protection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62" name="Google Shape;462;p6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Virtual Memory</a:t>
            </a:r>
            <a:endParaRPr/>
          </a:p>
        </p:txBody>
      </p:sp>
      <p:sp>
        <p:nvSpPr>
          <p:cNvPr id="468" name="Google Shape;468;p6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6348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Most OS’s allow multiple processes, but shouldn’t be able to modify values in another’s address space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OS provides illusion of separate address spaces via virtual memory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Really all one physical memory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&amp; hardware map pieces of virtual memory to pieces of physical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69" name="Google Shape;469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  <p:sp>
        <p:nvSpPr>
          <p:cNvPr id="470" name="Google Shape;470;p68"/>
          <p:cNvSpPr/>
          <p:nvPr/>
        </p:nvSpPr>
        <p:spPr>
          <a:xfrm>
            <a:off x="5498050" y="378248"/>
            <a:ext cx="827700" cy="3543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virtual registers, variables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68"/>
          <p:cNvSpPr/>
          <p:nvPr/>
        </p:nvSpPr>
        <p:spPr>
          <a:xfrm>
            <a:off x="5498050" y="732294"/>
            <a:ext cx="827700" cy="553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68"/>
          <p:cNvSpPr/>
          <p:nvPr/>
        </p:nvSpPr>
        <p:spPr>
          <a:xfrm>
            <a:off x="5498050" y="1286107"/>
            <a:ext cx="827700" cy="11817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68"/>
          <p:cNvSpPr/>
          <p:nvPr/>
        </p:nvSpPr>
        <p:spPr>
          <a:xfrm>
            <a:off x="5498050" y="2467787"/>
            <a:ext cx="827700" cy="787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screen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68"/>
          <p:cNvSpPr/>
          <p:nvPr/>
        </p:nvSpPr>
        <p:spPr>
          <a:xfrm>
            <a:off x="5498050" y="3255573"/>
            <a:ext cx="827700" cy="3771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keyboard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68"/>
          <p:cNvSpPr/>
          <p:nvPr/>
        </p:nvSpPr>
        <p:spPr>
          <a:xfrm>
            <a:off x="6641275" y="3225323"/>
            <a:ext cx="827700" cy="3543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virtual registers, variables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p68"/>
          <p:cNvSpPr/>
          <p:nvPr/>
        </p:nvSpPr>
        <p:spPr>
          <a:xfrm>
            <a:off x="6641275" y="3579369"/>
            <a:ext cx="827700" cy="553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68"/>
          <p:cNvSpPr/>
          <p:nvPr/>
        </p:nvSpPr>
        <p:spPr>
          <a:xfrm>
            <a:off x="6641275" y="4133182"/>
            <a:ext cx="827700" cy="11817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68"/>
          <p:cNvSpPr/>
          <p:nvPr/>
        </p:nvSpPr>
        <p:spPr>
          <a:xfrm>
            <a:off x="6641275" y="5314862"/>
            <a:ext cx="827700" cy="787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screen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68"/>
          <p:cNvSpPr/>
          <p:nvPr/>
        </p:nvSpPr>
        <p:spPr>
          <a:xfrm>
            <a:off x="6641275" y="6102648"/>
            <a:ext cx="827700" cy="3771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keyboard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0" name="Google Shape;480;p6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33138" y="1430149"/>
            <a:ext cx="1127825" cy="1127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81" name="Google Shape;481;p6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652475" y="4330275"/>
            <a:ext cx="1360949" cy="1265774"/>
          </a:xfrm>
          <a:prstGeom prst="rect">
            <a:avLst/>
          </a:prstGeom>
          <a:noFill/>
          <a:ln>
            <a:noFill/>
          </a:ln>
        </p:spPr>
      </p:pic>
      <p:sp>
        <p:nvSpPr>
          <p:cNvPr id="482" name="Google Shape;482;p68"/>
          <p:cNvSpPr/>
          <p:nvPr/>
        </p:nvSpPr>
        <p:spPr>
          <a:xfrm>
            <a:off x="7935325" y="1650625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68"/>
          <p:cNvSpPr/>
          <p:nvPr/>
        </p:nvSpPr>
        <p:spPr>
          <a:xfrm>
            <a:off x="7935325" y="2347000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68"/>
          <p:cNvSpPr/>
          <p:nvPr/>
        </p:nvSpPr>
        <p:spPr>
          <a:xfrm>
            <a:off x="7935325" y="3043300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68"/>
          <p:cNvSpPr/>
          <p:nvPr/>
        </p:nvSpPr>
        <p:spPr>
          <a:xfrm>
            <a:off x="7935325" y="3603675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68"/>
          <p:cNvSpPr/>
          <p:nvPr/>
        </p:nvSpPr>
        <p:spPr>
          <a:xfrm>
            <a:off x="7935325" y="3988400"/>
            <a:ext cx="827700" cy="26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68"/>
          <p:cNvSpPr/>
          <p:nvPr/>
        </p:nvSpPr>
        <p:spPr>
          <a:xfrm>
            <a:off x="7935325" y="2612800"/>
            <a:ext cx="827700" cy="430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68"/>
          <p:cNvSpPr/>
          <p:nvPr/>
        </p:nvSpPr>
        <p:spPr>
          <a:xfrm>
            <a:off x="7935325" y="4429850"/>
            <a:ext cx="827700" cy="430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68"/>
          <p:cNvSpPr/>
          <p:nvPr/>
        </p:nvSpPr>
        <p:spPr>
          <a:xfrm>
            <a:off x="7935325" y="4254200"/>
            <a:ext cx="827700" cy="1755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68"/>
          <p:cNvSpPr/>
          <p:nvPr/>
        </p:nvSpPr>
        <p:spPr>
          <a:xfrm>
            <a:off x="7935325" y="3869475"/>
            <a:ext cx="827700" cy="1188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68"/>
          <p:cNvSpPr/>
          <p:nvPr/>
        </p:nvSpPr>
        <p:spPr>
          <a:xfrm>
            <a:off x="7935325" y="3309100"/>
            <a:ext cx="827700" cy="2946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68"/>
          <p:cNvSpPr/>
          <p:nvPr/>
        </p:nvSpPr>
        <p:spPr>
          <a:xfrm>
            <a:off x="7935325" y="1916500"/>
            <a:ext cx="827700" cy="4305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93" name="Google Shape;493;p68"/>
          <p:cNvCxnSpPr/>
          <p:nvPr/>
        </p:nvCxnSpPr>
        <p:spPr>
          <a:xfrm>
            <a:off x="6325750" y="1876957"/>
            <a:ext cx="1464900" cy="8235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dash"/>
            <a:round/>
            <a:headEnd type="none" w="sm" len="sm"/>
            <a:tailEnd type="triangle" w="med" len="med"/>
          </a:ln>
        </p:spPr>
      </p:cxnSp>
      <p:cxnSp>
        <p:nvCxnSpPr>
          <p:cNvPr id="494" name="Google Shape;494;p68"/>
          <p:cNvCxnSpPr/>
          <p:nvPr/>
        </p:nvCxnSpPr>
        <p:spPr>
          <a:xfrm rot="10800000" flipH="1">
            <a:off x="7546725" y="4478007"/>
            <a:ext cx="253500" cy="5580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dash"/>
            <a:round/>
            <a:headEnd type="none" w="sm" len="sm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6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Virtual Memory</a:t>
            </a:r>
            <a:endParaRPr/>
          </a:p>
        </p:txBody>
      </p:sp>
      <p:sp>
        <p:nvSpPr>
          <p:cNvPr id="500" name="Google Shape;500;p6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43626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/>
              <a:t>Benefit of security</a:t>
            </a:r>
            <a:r>
              <a:rPr lang="en-US" dirty="0"/>
              <a:t>: Programs only know about their own address space</a:t>
            </a:r>
          </a:p>
          <a:p>
            <a:pPr marL="640080" lvl="1" indent="-283464"/>
            <a:r>
              <a:rPr lang="en-US" dirty="0"/>
              <a:t>Don’t even have a way to describe address of other application’s data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/>
              <a:t>Drawback is efficiency</a:t>
            </a:r>
            <a:endParaRPr b="1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Virtual address translation is fast nowadays, but still slower than directly accessing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01" name="Google Shape;501;p6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  <p:sp>
        <p:nvSpPr>
          <p:cNvPr id="502" name="Google Shape;502;p69"/>
          <p:cNvSpPr/>
          <p:nvPr/>
        </p:nvSpPr>
        <p:spPr>
          <a:xfrm>
            <a:off x="5498050" y="378248"/>
            <a:ext cx="827700" cy="3543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virtual registers, variables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3" name="Google Shape;503;p69"/>
          <p:cNvSpPr/>
          <p:nvPr/>
        </p:nvSpPr>
        <p:spPr>
          <a:xfrm>
            <a:off x="5498050" y="732294"/>
            <a:ext cx="827700" cy="553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69"/>
          <p:cNvSpPr/>
          <p:nvPr/>
        </p:nvSpPr>
        <p:spPr>
          <a:xfrm>
            <a:off x="5498050" y="1286107"/>
            <a:ext cx="827700" cy="11817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69"/>
          <p:cNvSpPr/>
          <p:nvPr/>
        </p:nvSpPr>
        <p:spPr>
          <a:xfrm>
            <a:off x="5498050" y="2467787"/>
            <a:ext cx="827700" cy="787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screen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69"/>
          <p:cNvSpPr/>
          <p:nvPr/>
        </p:nvSpPr>
        <p:spPr>
          <a:xfrm>
            <a:off x="5498050" y="3255573"/>
            <a:ext cx="827700" cy="3771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keyboard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69"/>
          <p:cNvSpPr/>
          <p:nvPr/>
        </p:nvSpPr>
        <p:spPr>
          <a:xfrm>
            <a:off x="6641275" y="3225323"/>
            <a:ext cx="827700" cy="3543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virtual registers, variables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69"/>
          <p:cNvSpPr/>
          <p:nvPr/>
        </p:nvSpPr>
        <p:spPr>
          <a:xfrm>
            <a:off x="6641275" y="3579369"/>
            <a:ext cx="827700" cy="553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69"/>
          <p:cNvSpPr/>
          <p:nvPr/>
        </p:nvSpPr>
        <p:spPr>
          <a:xfrm>
            <a:off x="6641275" y="4133182"/>
            <a:ext cx="827700" cy="11817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p69"/>
          <p:cNvSpPr/>
          <p:nvPr/>
        </p:nvSpPr>
        <p:spPr>
          <a:xfrm>
            <a:off x="6641275" y="5314862"/>
            <a:ext cx="827700" cy="787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screen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69"/>
          <p:cNvSpPr/>
          <p:nvPr/>
        </p:nvSpPr>
        <p:spPr>
          <a:xfrm>
            <a:off x="6641275" y="6102648"/>
            <a:ext cx="827700" cy="3771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keyboard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2" name="Google Shape;512;p6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33138" y="1430149"/>
            <a:ext cx="1127825" cy="1127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13" name="Google Shape;513;p6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652475" y="4330275"/>
            <a:ext cx="1360949" cy="1265774"/>
          </a:xfrm>
          <a:prstGeom prst="rect">
            <a:avLst/>
          </a:prstGeom>
          <a:noFill/>
          <a:ln>
            <a:noFill/>
          </a:ln>
        </p:spPr>
      </p:pic>
      <p:sp>
        <p:nvSpPr>
          <p:cNvPr id="514" name="Google Shape;514;p69"/>
          <p:cNvSpPr/>
          <p:nvPr/>
        </p:nvSpPr>
        <p:spPr>
          <a:xfrm>
            <a:off x="7935325" y="1650625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69"/>
          <p:cNvSpPr/>
          <p:nvPr/>
        </p:nvSpPr>
        <p:spPr>
          <a:xfrm>
            <a:off x="7935325" y="2347000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69"/>
          <p:cNvSpPr/>
          <p:nvPr/>
        </p:nvSpPr>
        <p:spPr>
          <a:xfrm>
            <a:off x="7935325" y="3043300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69"/>
          <p:cNvSpPr/>
          <p:nvPr/>
        </p:nvSpPr>
        <p:spPr>
          <a:xfrm>
            <a:off x="7935325" y="3603675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p69"/>
          <p:cNvSpPr/>
          <p:nvPr/>
        </p:nvSpPr>
        <p:spPr>
          <a:xfrm>
            <a:off x="7935325" y="3988400"/>
            <a:ext cx="827700" cy="26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69"/>
          <p:cNvSpPr/>
          <p:nvPr/>
        </p:nvSpPr>
        <p:spPr>
          <a:xfrm>
            <a:off x="7935325" y="2612800"/>
            <a:ext cx="827700" cy="430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69"/>
          <p:cNvSpPr/>
          <p:nvPr/>
        </p:nvSpPr>
        <p:spPr>
          <a:xfrm>
            <a:off x="7935325" y="4429850"/>
            <a:ext cx="827700" cy="430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p69"/>
          <p:cNvSpPr/>
          <p:nvPr/>
        </p:nvSpPr>
        <p:spPr>
          <a:xfrm>
            <a:off x="7935325" y="4254200"/>
            <a:ext cx="827700" cy="1755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69"/>
          <p:cNvSpPr/>
          <p:nvPr/>
        </p:nvSpPr>
        <p:spPr>
          <a:xfrm>
            <a:off x="7935325" y="3869475"/>
            <a:ext cx="827700" cy="1188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69"/>
          <p:cNvSpPr/>
          <p:nvPr/>
        </p:nvSpPr>
        <p:spPr>
          <a:xfrm>
            <a:off x="7935325" y="3309100"/>
            <a:ext cx="827700" cy="2946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69"/>
          <p:cNvSpPr/>
          <p:nvPr/>
        </p:nvSpPr>
        <p:spPr>
          <a:xfrm>
            <a:off x="7935325" y="1916500"/>
            <a:ext cx="827700" cy="4305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25" name="Google Shape;525;p69"/>
          <p:cNvCxnSpPr/>
          <p:nvPr/>
        </p:nvCxnSpPr>
        <p:spPr>
          <a:xfrm>
            <a:off x="6325750" y="1876957"/>
            <a:ext cx="1464900" cy="8235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dash"/>
            <a:round/>
            <a:headEnd type="none" w="sm" len="sm"/>
            <a:tailEnd type="triangle" w="med" len="med"/>
          </a:ln>
        </p:spPr>
      </p:cxnSp>
      <p:cxnSp>
        <p:nvCxnSpPr>
          <p:cNvPr id="526" name="Google Shape;526;p69"/>
          <p:cNvCxnSpPr/>
          <p:nvPr/>
        </p:nvCxnSpPr>
        <p:spPr>
          <a:xfrm rot="10800000" flipH="1">
            <a:off x="7546725" y="4478007"/>
            <a:ext cx="253500" cy="5580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dash"/>
            <a:round/>
            <a:headEnd type="none" w="sm" len="sm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g1144e3779b3_0_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Comparison of Operating Systems</a:t>
            </a:r>
            <a:endParaRPr/>
          </a:p>
        </p:txBody>
      </p:sp>
      <p:sp>
        <p:nvSpPr>
          <p:cNvPr id="532" name="Google Shape;532;g1144e3779b3_0_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  <p:sp>
        <p:nvSpPr>
          <p:cNvPr id="533" name="Google Shape;533;g1144e3779b3_0_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Three different ways to do essentially the same thing</a:t>
            </a:r>
            <a:endParaRPr dirty="0"/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Everyone has their own preference</a:t>
            </a:r>
            <a:endParaRPr dirty="0"/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Each has their own benefits and tradeoffs</a:t>
            </a:r>
            <a:endParaRPr dirty="0"/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Work on varying types of hardware, provide different levels of customization, different features, work better with different software, open source vs. proprietary, etc.</a:t>
            </a:r>
            <a:endParaRPr dirty="0"/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You could choose to do some research next time you are deciding on a laptop, computer, or OS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"/>
              <a:buChar char="❖"/>
            </a:pPr>
            <a:r>
              <a:rPr lang="en-US" dirty="0">
                <a:solidFill>
                  <a:schemeClr val="tx1"/>
                </a:solidFill>
              </a:rPr>
              <a:t>Gearing up for Finals Week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Study Plan Outline and Tips for Success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The Software Stack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Roadmap of Hardware and Software Components</a:t>
            </a: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Overview of Operating Systems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Abstraction, Protection, Processes, Virtual Memory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b="1" dirty="0">
                <a:solidFill>
                  <a:srgbClr val="4B2985"/>
                </a:solidFill>
              </a:rPr>
              <a:t>Final Project Overview</a:t>
            </a:r>
          </a:p>
          <a:p>
            <a:pPr marL="640080" lvl="1" indent="-283464"/>
            <a:r>
              <a:rPr lang="en-US" b="1" dirty="0">
                <a:solidFill>
                  <a:srgbClr val="4B2985"/>
                </a:solidFill>
              </a:rPr>
              <a:t>E-Portfolio Details and Topics Brainstorming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Google Shape;45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819373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Final Project E-Portfolio Overview</a:t>
            </a:r>
            <a:endParaRPr/>
          </a:p>
        </p:txBody>
      </p:sp>
      <p:sp>
        <p:nvSpPr>
          <p:cNvPr id="372" name="Google Shape;372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 will create an E-Portfolio that is geared toward a new  Allen School student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  <a:p>
            <a:pPr marL="347472" lvl="0" indent="-347472"/>
            <a:r>
              <a:rPr lang="en-US" dirty="0"/>
              <a:t>Your E-Portfolio is a culminating project in having you reflect on the </a:t>
            </a:r>
            <a:r>
              <a:rPr lang="en-US" b="1" dirty="0"/>
              <a:t>metacognitive skills </a:t>
            </a:r>
            <a:r>
              <a:rPr lang="en-US" dirty="0"/>
              <a:t>you’ve learned and </a:t>
            </a:r>
            <a:r>
              <a:rPr lang="en-US" b="1" dirty="0"/>
              <a:t>providing advice </a:t>
            </a:r>
            <a:r>
              <a:rPr lang="en-US" dirty="0"/>
              <a:t>for entering the program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During our final class, you will give a short presentation on your E-Portfolio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73" name="Google Shape;373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Final Project Due Dates</a:t>
            </a:r>
            <a:endParaRPr dirty="0"/>
          </a:p>
        </p:txBody>
      </p:sp>
      <p:sp>
        <p:nvSpPr>
          <p:cNvPr id="372" name="Google Shape;372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Part I: E-Portfolio Outline</a:t>
            </a:r>
          </a:p>
          <a:p>
            <a:pPr marL="640080" lvl="1" indent="-283464"/>
            <a:r>
              <a:rPr lang="en-US" dirty="0"/>
              <a:t>Due </a:t>
            </a:r>
            <a:r>
              <a:rPr lang="en-US"/>
              <a:t>next Tuesday </a:t>
            </a:r>
            <a:r>
              <a:rPr lang="en-US" dirty="0"/>
              <a:t>(3/7) at 11:59pm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  <a:p>
            <a:pPr marL="347472" lvl="0" indent="-347472"/>
            <a:r>
              <a:rPr lang="en-US" dirty="0"/>
              <a:t>Part II: Final E-Portfolio</a:t>
            </a:r>
          </a:p>
          <a:p>
            <a:pPr marL="640080" lvl="1" indent="-283464"/>
            <a:r>
              <a:rPr lang="en-US" dirty="0"/>
              <a:t>Due Tuesday of finals week (3/14) at 4:00pm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Part III: E-Portfolio Presentations</a:t>
            </a:r>
          </a:p>
          <a:p>
            <a:pPr marL="640080" lvl="1" indent="-283464"/>
            <a:r>
              <a:rPr lang="en-US" dirty="0"/>
              <a:t>During the scheduled CSE 390B final</a:t>
            </a:r>
          </a:p>
          <a:p>
            <a:pPr marL="640080" lvl="1" indent="-283464"/>
            <a:r>
              <a:rPr lang="en-US" dirty="0"/>
              <a:t>CSE 390B Final Time: Tuesday, 3/14 from 4:30-6:20pm</a:t>
            </a:r>
          </a:p>
          <a:p>
            <a:pPr marL="640080" lvl="1" indent="-283464"/>
            <a:r>
              <a:rPr lang="en-US" dirty="0"/>
              <a:t>CSE 390B Final Location: CSE2 G04 (same as usual classroom)</a:t>
            </a:r>
            <a:endParaRPr dirty="0"/>
          </a:p>
        </p:txBody>
      </p:sp>
      <p:sp>
        <p:nvSpPr>
          <p:cNvPr id="373" name="Google Shape;373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986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Gearing up for Finals Week</a:t>
            </a:r>
            <a:endParaRPr dirty="0"/>
          </a:p>
        </p:txBody>
      </p:sp>
      <p:sp>
        <p:nvSpPr>
          <p:cNvPr id="170" name="Google Shape;170;p3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dk1"/>
                </a:solidFill>
              </a:rPr>
              <a:t>Revisit and reassess your goals each day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dk1"/>
                </a:solidFill>
              </a:rPr>
              <a:t>Break-up into different levels—minimal, solid, reach</a:t>
            </a:r>
            <a:endParaRPr lang="en-US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Have an accountability buddy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Study groups or working sessions—having someone who can help you stay motivated, accountable, and avoid procrastination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Recall Bloom’s Taxonomy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How is your preparation involving higher level thinking skills?</a:t>
            </a:r>
            <a:br>
              <a:rPr lang="en-US" dirty="0"/>
            </a:b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Stick to a routine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Provides normalcy &amp; structure for maintaining sleep and wellness</a:t>
            </a:r>
            <a:endParaRPr dirty="0"/>
          </a:p>
        </p:txBody>
      </p:sp>
      <p:sp>
        <p:nvSpPr>
          <p:cNvPr id="171" name="Google Shape;171;p3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080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Reflection on Metacognitive Skills</a:t>
            </a:r>
            <a:endParaRPr dirty="0"/>
          </a:p>
        </p:txBody>
      </p:sp>
      <p:sp>
        <p:nvSpPr>
          <p:cNvPr id="372" name="Google Shape;372;p60"/>
          <p:cNvSpPr txBox="1">
            <a:spLocks noGrp="1"/>
          </p:cNvSpPr>
          <p:nvPr>
            <p:ph type="body" idx="1"/>
          </p:nvPr>
        </p:nvSpPr>
        <p:spPr>
          <a:xfrm>
            <a:off x="396875" y="1362074"/>
            <a:ext cx="8366125" cy="5130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dirty="0"/>
              <a:t>Individually first, take some time to reflect on the following questions, and then discuss in groups: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Which two metacognitive topics would you consider including in your E-Portfolio and why?</a:t>
            </a:r>
          </a:p>
          <a:p>
            <a:pPr marL="640080" lvl="1" indent="-283464"/>
            <a:r>
              <a:rPr lang="en-US" dirty="0"/>
              <a:t>Reflect on which ones you’ve grown the most in, have impacted you the most, were most challenging to grow in, etc.</a:t>
            </a:r>
          </a:p>
          <a:p>
            <a:pPr marL="356616" lvl="1" indent="0">
              <a:buNone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are some examples of yourself demonstrating those two metacognitive skills?</a:t>
            </a:r>
          </a:p>
          <a:p>
            <a:pPr marL="640080" lvl="1" indent="-283464"/>
            <a:r>
              <a:rPr lang="en-US" dirty="0"/>
              <a:t>Please be specific here! Aim to share these skills as if you are telling a story and showing concrete applications of these skills</a:t>
            </a:r>
          </a:p>
        </p:txBody>
      </p:sp>
      <p:sp>
        <p:nvSpPr>
          <p:cNvPr id="373" name="Google Shape;373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0317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Reflection on a Technical Skill</a:t>
            </a:r>
            <a:endParaRPr dirty="0"/>
          </a:p>
        </p:txBody>
      </p:sp>
      <p:sp>
        <p:nvSpPr>
          <p:cNvPr id="372" name="Google Shape;372;p60"/>
          <p:cNvSpPr txBox="1">
            <a:spLocks noGrp="1"/>
          </p:cNvSpPr>
          <p:nvPr>
            <p:ph type="body" idx="1"/>
          </p:nvPr>
        </p:nvSpPr>
        <p:spPr>
          <a:xfrm>
            <a:off x="396875" y="1362074"/>
            <a:ext cx="8366125" cy="5130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dirty="0"/>
              <a:t>Individually first, take some time to reflect on the following questions, and then discuss in groups: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technical topic from CSE 390B would you consider including in your E-Portfolio and why?</a:t>
            </a:r>
          </a:p>
          <a:p>
            <a:pPr marL="640080" lvl="1" indent="-283464"/>
            <a:r>
              <a:rPr lang="en-US" dirty="0"/>
              <a:t>Reflect on technical skills that helped connect the dots, were most interesting to you, most challenging for you to grasp, etc.</a:t>
            </a:r>
          </a:p>
          <a:p>
            <a:pPr marL="356616" lvl="1" indent="0">
              <a:buNone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is the impact of having knowledge of that technical skill? In other words, why is that technical skill useful?</a:t>
            </a:r>
          </a:p>
          <a:p>
            <a:pPr marL="640080" lvl="1" indent="-283464"/>
            <a:r>
              <a:rPr lang="en-US" dirty="0"/>
              <a:t>Please be specific here as well — think about how this technical skill would be useful in an academic or personal setting</a:t>
            </a:r>
          </a:p>
        </p:txBody>
      </p:sp>
      <p:sp>
        <p:nvSpPr>
          <p:cNvPr id="373" name="Google Shape;373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2732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Post-Lecture 17 Reminders</a:t>
            </a:r>
            <a:endParaRPr dirty="0"/>
          </a:p>
        </p:txBody>
      </p:sp>
      <p:sp>
        <p:nvSpPr>
          <p:cNvPr id="385" name="Google Shape;385;p6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Reminders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Project 7, Part II: Professor Meeting Report due this Thursday (3/2) at 11:59pm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Project 8: Debugging &amp; Implementing a Compiler due next Tuesday (3/7) at 11:59pm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Final Project, Part I: E-Portfolio Outline due next Tuesday (3/7) at 11:59pm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sz="2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Lecture next Tuesday (3/7) will be held virtually on Zoom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Eric will announce on Ed again and post the Zoom link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Lecture next Thursday (3/9) will be back in person, led by your TAs</a:t>
            </a:r>
          </a:p>
        </p:txBody>
      </p:sp>
      <p:sp>
        <p:nvSpPr>
          <p:cNvPr id="386" name="Google Shape;386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Planning for Success on Finals Week</a:t>
            </a:r>
            <a:endParaRPr dirty="0"/>
          </a:p>
        </p:txBody>
      </p:sp>
      <p:sp>
        <p:nvSpPr>
          <p:cNvPr id="170" name="Google Shape;170;p3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dirty="0"/>
              <a:t>In groups, discuss the following for 4-6 minutes: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What are some metacognitive strategies that you plan on using to succeed in finals week?</a:t>
            </a:r>
          </a:p>
          <a:p>
            <a:pPr marL="640080" lvl="1" indent="-283464"/>
            <a:r>
              <a:rPr lang="en-US" dirty="0"/>
              <a:t>How can you stay disciplined or keep yourself accountable in applying these metacognitive skills?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endParaRPr lang="en-US" sz="2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In terms of academic and metacognitive subjects, what are your strengths and weaknesses going into finals?</a:t>
            </a:r>
          </a:p>
          <a:p>
            <a:pPr marL="640080" lvl="1" indent="-283464"/>
            <a:r>
              <a:rPr lang="en-US" dirty="0"/>
              <a:t>How can you cultivate your strengths and improve the areas you are weaker in?</a:t>
            </a:r>
          </a:p>
        </p:txBody>
      </p:sp>
      <p:sp>
        <p:nvSpPr>
          <p:cNvPr id="171" name="Google Shape;171;p3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8479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Developing a Plan for Finals Week</a:t>
            </a:r>
            <a:endParaRPr dirty="0"/>
          </a:p>
        </p:txBody>
      </p:sp>
      <p:sp>
        <p:nvSpPr>
          <p:cNvPr id="170" name="Google Shape;170;p3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5389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dk1"/>
                </a:solidFill>
              </a:rPr>
              <a:t>First, list the commitments that you have for finals week (final exams, final projects, presentations, etc.)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endParaRPr sz="2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Then, outline the steps that you’ll need to follow to complete those tasks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Be specific with these steps — instead of “review derivatives,” add detail about the </a:t>
            </a:r>
            <a:r>
              <a:rPr lang="en-US" b="1" dirty="0"/>
              <a:t>how</a:t>
            </a:r>
            <a:r>
              <a:rPr lang="en-US" dirty="0"/>
              <a:t>: “Review lecture slides and examples on derivatives and redo five derivative problems on WebAssign”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Lastly, add dates to when you will work on and complete each of the steps (be realistic here!)</a:t>
            </a:r>
          </a:p>
          <a:p>
            <a:pPr marL="640080" lvl="1" indent="-283464"/>
            <a:r>
              <a:rPr lang="en-US" dirty="0"/>
              <a:t>Add these to your calendar</a:t>
            </a:r>
            <a:endParaRPr dirty="0"/>
          </a:p>
        </p:txBody>
      </p:sp>
      <p:sp>
        <p:nvSpPr>
          <p:cNvPr id="171" name="Google Shape;171;p3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"/>
              <a:buChar char="❖"/>
            </a:pPr>
            <a:r>
              <a:rPr lang="en-US" dirty="0">
                <a:solidFill>
                  <a:schemeClr val="tx1"/>
                </a:solidFill>
              </a:rPr>
              <a:t>Gearing up for Finals Week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Study Plan Outline and Tips for Success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985"/>
                </a:solidFill>
              </a:rPr>
              <a:t>The Software Stack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985"/>
                </a:solidFill>
              </a:rPr>
              <a:t>Roadmap of Hardware and Software Components</a:t>
            </a: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Overview of Operating Systems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Abstraction, Protection, Processes, Virtual Memory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Final Project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E-Portfolio Details and Topics Brainstorming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Google Shape;45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15539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4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34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34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32" name="Google Shape;232;p3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233" name="Google Shape;233;p34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34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34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34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34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34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34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34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34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34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34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34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245" name="Google Shape;245;p34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246" name="Google Shape;246;p34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34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34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34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34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34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34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34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34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34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34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34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8" name="Google Shape;258;p34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259" name="Google Shape;259;p34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34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34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5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35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35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70" name="Google Shape;270;p3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271" name="Google Shape;271;p35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35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35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35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35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35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35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35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35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35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35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35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283" name="Google Shape;283;p35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284" name="Google Shape;284;p35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35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35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35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35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35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35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35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35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35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35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35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6" name="Google Shape;296;p35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297" name="Google Shape;297;p35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35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35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6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36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36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08" name="Google Shape;308;p3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sp>
        <p:nvSpPr>
          <p:cNvPr id="309" name="Google Shape;309;p36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36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36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36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36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36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36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36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36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36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36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36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321" name="Google Shape;321;p36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322" name="Google Shape;322;p36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36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36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36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36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36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p36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36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36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36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36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36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36"/>
          <p:cNvSpPr/>
          <p:nvPr/>
        </p:nvSpPr>
        <p:spPr>
          <a:xfrm>
            <a:off x="3958275" y="3210775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35" name="Google Shape;335;p36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336" name="Google Shape;336;p36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36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Google Shape;338;p36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2179</Words>
  <Application>Microsoft Macintosh PowerPoint</Application>
  <PresentationFormat>On-screen Show (4:3)</PresentationFormat>
  <Paragraphs>437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Noto Sans Symbols</vt:lpstr>
      <vt:lpstr>Arial</vt:lpstr>
      <vt:lpstr>Arial Narrow</vt:lpstr>
      <vt:lpstr>Calibri</vt:lpstr>
      <vt:lpstr>Courier New</vt:lpstr>
      <vt:lpstr>Noto Sans</vt:lpstr>
      <vt:lpstr>Times New Roman</vt:lpstr>
      <vt:lpstr>UWTheme-333-Sp18</vt:lpstr>
      <vt:lpstr>Finals Preparation &amp; Operating Systems</vt:lpstr>
      <vt:lpstr>Lecture Outline</vt:lpstr>
      <vt:lpstr>Gearing up for Finals Week</vt:lpstr>
      <vt:lpstr>Planning for Success on Finals Week</vt:lpstr>
      <vt:lpstr>Developing a Plan for Finals Week</vt:lpstr>
      <vt:lpstr>Lecture Outline</vt:lpstr>
      <vt:lpstr>Roadmap</vt:lpstr>
      <vt:lpstr>Roadmap</vt:lpstr>
      <vt:lpstr>Roadmap</vt:lpstr>
      <vt:lpstr>Roadmap</vt:lpstr>
      <vt:lpstr>Roadmap</vt:lpstr>
      <vt:lpstr>Software Overview</vt:lpstr>
      <vt:lpstr>Lecture Outline</vt:lpstr>
      <vt:lpstr>The Operating System</vt:lpstr>
      <vt:lpstr>Why an Operating System?</vt:lpstr>
      <vt:lpstr>Operating Systems: Abstraction</vt:lpstr>
      <vt:lpstr>Operating Systems: Abstraction</vt:lpstr>
      <vt:lpstr>Operating Systems: Protection</vt:lpstr>
      <vt:lpstr>Operating Systems: Protection</vt:lpstr>
      <vt:lpstr>Operating Systems: Protection</vt:lpstr>
      <vt:lpstr>Operating Systems: Protection</vt:lpstr>
      <vt:lpstr>Operating System: Processes</vt:lpstr>
      <vt:lpstr>Why Not an Operating System?</vt:lpstr>
      <vt:lpstr>Virtual Memory</vt:lpstr>
      <vt:lpstr>Virtual Memory</vt:lpstr>
      <vt:lpstr>Comparison of Operating Systems</vt:lpstr>
      <vt:lpstr>Lecture Outline</vt:lpstr>
      <vt:lpstr>Final Project E-Portfolio Overview</vt:lpstr>
      <vt:lpstr>Final Project Due Dates</vt:lpstr>
      <vt:lpstr>Reflection on Metacognitive Skills</vt:lpstr>
      <vt:lpstr>Reflection on a Technical Skill</vt:lpstr>
      <vt:lpstr>Post-Lecture 17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Two-Tier Compilation, Inclusive Design </dc:title>
  <dc:creator>Aaron Johnston</dc:creator>
  <cp:lastModifiedBy>Eric Fan</cp:lastModifiedBy>
  <cp:revision>157</cp:revision>
  <dcterms:created xsi:type="dcterms:W3CDTF">2018-03-28T08:00:24Z</dcterms:created>
  <dcterms:modified xsi:type="dcterms:W3CDTF">2023-03-01T21:57:36Z</dcterms:modified>
</cp:coreProperties>
</file>